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57" r:id="rId4"/>
    <p:sldId id="258" r:id="rId5"/>
    <p:sldId id="269" r:id="rId6"/>
    <p:sldId id="259" r:id="rId7"/>
    <p:sldId id="260" r:id="rId8"/>
    <p:sldId id="270" r:id="rId9"/>
    <p:sldId id="271" r:id="rId10"/>
    <p:sldId id="266" r:id="rId11"/>
    <p:sldId id="265" r:id="rId12"/>
    <p:sldId id="263" r:id="rId13"/>
    <p:sldId id="264" r:id="rId14"/>
    <p:sldId id="267" r:id="rId15"/>
    <p:sldId id="268" r:id="rId16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4C68"/>
    <a:srgbClr val="282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8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00101" y="957288"/>
            <a:ext cx="13414623" cy="17318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3FD625-CEA4-37B5-FB1C-4F5F0D0EDB11}"/>
              </a:ext>
            </a:extLst>
          </p:cNvPr>
          <p:cNvSpPr txBox="1"/>
          <p:nvPr/>
        </p:nvSpPr>
        <p:spPr>
          <a:xfrm>
            <a:off x="463550" y="1720850"/>
            <a:ext cx="13532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i="0" dirty="0">
                <a:solidFill>
                  <a:srgbClr val="E3E3E3"/>
                </a:solidFill>
                <a:effectLst/>
                <a:highlight>
                  <a:srgbClr val="131314"/>
                </a:highlight>
                <a:latin typeface="Google Sans"/>
              </a:rPr>
              <a:t> </a:t>
            </a:r>
            <a:endParaRPr lang="en-IN" sz="7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20485-05C7-E7C2-C7CF-6F3051E189E4}"/>
              </a:ext>
            </a:extLst>
          </p:cNvPr>
          <p:cNvSpPr txBox="1"/>
          <p:nvPr/>
        </p:nvSpPr>
        <p:spPr>
          <a:xfrm>
            <a:off x="1149350" y="1351518"/>
            <a:ext cx="11668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AI-powered Crop’s Health          Detection</a:t>
            </a:r>
            <a:endParaRPr lang="en-IN" sz="7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C729E-52B8-8D64-2CB6-26A0A60C1FBA}"/>
              </a:ext>
            </a:extLst>
          </p:cNvPr>
          <p:cNvSpPr txBox="1"/>
          <p:nvPr/>
        </p:nvSpPr>
        <p:spPr>
          <a:xfrm>
            <a:off x="1149350" y="476885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1125E-A022-C19C-2E92-0CD9C4508056}"/>
              </a:ext>
            </a:extLst>
          </p:cNvPr>
          <p:cNvSpPr txBox="1"/>
          <p:nvPr/>
        </p:nvSpPr>
        <p:spPr>
          <a:xfrm>
            <a:off x="463550" y="7455465"/>
            <a:ext cx="42322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BY:</a:t>
            </a:r>
          </a:p>
          <a:p>
            <a:r>
              <a:rPr lang="en-US" sz="2800" dirty="0">
                <a:solidFill>
                  <a:schemeClr val="bg1"/>
                </a:solidFill>
              </a:rPr>
              <a:t>AAYUSH SHARMA</a:t>
            </a:r>
          </a:p>
          <a:p>
            <a:r>
              <a:rPr lang="en-US" sz="2800" dirty="0">
                <a:solidFill>
                  <a:schemeClr val="bg1"/>
                </a:solidFill>
              </a:rPr>
              <a:t>BHARAT SIGH RATHOD</a:t>
            </a:r>
          </a:p>
          <a:p>
            <a:r>
              <a:rPr lang="en-US" sz="2800" dirty="0">
                <a:solidFill>
                  <a:schemeClr val="bg1"/>
                </a:solidFill>
              </a:rPr>
              <a:t>SHIVAM </a:t>
            </a:r>
          </a:p>
          <a:p>
            <a:r>
              <a:rPr lang="en-US" sz="2800" dirty="0">
                <a:solidFill>
                  <a:schemeClr val="bg1"/>
                </a:solidFill>
              </a:rPr>
              <a:t>RAJAN THAKUR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2" cy="10286997"/>
            <a:chOff x="5288" y="0"/>
            <a:chExt cx="18278472" cy="1028699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57065" y="1004217"/>
            <a:ext cx="13945974" cy="1735962"/>
          </a:xfrm>
          <a:prstGeom prst="rect">
            <a:avLst/>
          </a:prstGeom>
        </p:spPr>
        <p:txBody>
          <a:bodyPr vert="horz" wrap="square" lIns="0" tIns="713333" rIns="0" bIns="0" rtlCol="0">
            <a:spAutoFit/>
          </a:bodyPr>
          <a:lstStyle/>
          <a:p>
            <a:pPr marL="6830695">
              <a:lnSpc>
                <a:spcPct val="100000"/>
              </a:lnSpc>
              <a:spcBef>
                <a:spcPts val="100"/>
              </a:spcBef>
            </a:pPr>
            <a:r>
              <a:rPr b="1" spc="185" dirty="0"/>
              <a:t>Future</a:t>
            </a:r>
            <a:r>
              <a:rPr b="1" spc="220" dirty="0"/>
              <a:t> </a:t>
            </a:r>
            <a:r>
              <a:rPr b="1" spc="190" dirty="0"/>
              <a:t>Prospects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806035" y="3428886"/>
            <a:ext cx="115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06035" y="5076711"/>
            <a:ext cx="115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908659" y="28638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5E5E3F-3799-B91F-B296-5FC61DB8FCCF}"/>
              </a:ext>
            </a:extLst>
          </p:cNvPr>
          <p:cNvSpPr txBox="1"/>
          <p:nvPr/>
        </p:nvSpPr>
        <p:spPr>
          <a:xfrm>
            <a:off x="11547220" y="3345651"/>
            <a:ext cx="64095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Söhne"/>
              </a:rPr>
              <a:t>Global Impact: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Söhne"/>
              </a:rPr>
              <a:t> Contribution to global food security through optimized resource use and sustainable agriculture practices.</a:t>
            </a:r>
          </a:p>
          <a:p>
            <a:pPr algn="l"/>
            <a:r>
              <a:rPr lang="en-US" sz="3600" b="1" i="0" dirty="0">
                <a:solidFill>
                  <a:srgbClr val="ECECEC"/>
                </a:solidFill>
                <a:effectLst/>
                <a:latin typeface="Söhne"/>
              </a:rPr>
              <a:t>Policy Support:</a:t>
            </a:r>
            <a:r>
              <a:rPr lang="en-US" sz="3600" b="0" i="0" dirty="0">
                <a:solidFill>
                  <a:srgbClr val="ECECEC"/>
                </a:solidFill>
                <a:effectLst/>
                <a:latin typeface="Söhne"/>
              </a:rPr>
              <a:t> Anticipated policy support and regulation to promote responsible adoption and investment in agricultural innovation.</a:t>
            </a:r>
          </a:p>
          <a:p>
            <a:pPr algn="l"/>
            <a:endParaRPr lang="en-US" sz="3600" b="0" i="0" dirty="0">
              <a:solidFill>
                <a:schemeClr val="bg1"/>
              </a:solidFill>
              <a:effectLst/>
              <a:latin typeface="Söhne"/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57473" y="815684"/>
            <a:ext cx="2430780" cy="2623185"/>
          </a:xfrm>
          <a:custGeom>
            <a:avLst/>
            <a:gdLst/>
            <a:ahLst/>
            <a:cxnLst/>
            <a:rect l="l" t="t" r="r" b="b"/>
            <a:pathLst>
              <a:path w="2430780" h="2623185">
                <a:moveTo>
                  <a:pt x="2430500" y="0"/>
                </a:moveTo>
                <a:lnTo>
                  <a:pt x="0" y="2430423"/>
                </a:lnTo>
                <a:lnTo>
                  <a:pt x="194817" y="2622663"/>
                </a:lnTo>
                <a:lnTo>
                  <a:pt x="2430500" y="386909"/>
                </a:lnTo>
                <a:lnTo>
                  <a:pt x="243050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190" dirty="0"/>
              <a:t>Market</a:t>
            </a:r>
            <a:r>
              <a:rPr sz="6750" spc="245" dirty="0"/>
              <a:t> </a:t>
            </a:r>
            <a:r>
              <a:rPr sz="6750" spc="325" dirty="0"/>
              <a:t>Impact</a:t>
            </a:r>
            <a:endParaRPr sz="6750"/>
          </a:p>
        </p:txBody>
      </p:sp>
      <p:sp>
        <p:nvSpPr>
          <p:cNvPr id="16" name="object 16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D1FA9D1-3E5B-C2DA-E554-0330A372108D}"/>
              </a:ext>
            </a:extLst>
          </p:cNvPr>
          <p:cNvSpPr txBox="1"/>
          <p:nvPr/>
        </p:nvSpPr>
        <p:spPr>
          <a:xfrm>
            <a:off x="3250681" y="3535540"/>
            <a:ext cx="1250927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i="0" dirty="0">
                <a:solidFill>
                  <a:srgbClr val="ECECEC"/>
                </a:solidFill>
                <a:effectLst/>
                <a:latin typeface="Söhne"/>
              </a:rPr>
              <a:t>Market Expansion:</a:t>
            </a:r>
            <a:r>
              <a:rPr lang="en-US" sz="4000" b="0" i="0" dirty="0">
                <a:solidFill>
                  <a:srgbClr val="ECECEC"/>
                </a:solidFill>
                <a:effectLst/>
                <a:latin typeface="Söhne"/>
              </a:rPr>
              <a:t> The adoption of the Crop Health Monitoring and Medical Suggestions System will contribute to the expansion of the agricultural technology market, driven by increasing demand for precision farming solutions.</a:t>
            </a:r>
          </a:p>
          <a:p>
            <a:pPr algn="l"/>
            <a:r>
              <a:rPr lang="en-US" sz="4000" b="1" i="0" dirty="0">
                <a:solidFill>
                  <a:srgbClr val="ECECEC"/>
                </a:solidFill>
                <a:effectLst/>
                <a:latin typeface="Söhne"/>
              </a:rPr>
              <a:t>Product Diversification:</a:t>
            </a:r>
            <a:r>
              <a:rPr lang="en-US" sz="4000" b="0" i="0" dirty="0">
                <a:solidFill>
                  <a:srgbClr val="ECECEC"/>
                </a:solidFill>
                <a:effectLst/>
                <a:latin typeface="Söhne"/>
              </a:rPr>
              <a:t> The system's integration into existing agricultural technology portfolios will enhance product offerings and diversify revenue streams for </a:t>
            </a:r>
            <a:r>
              <a:rPr lang="en-US" sz="4000" b="0" i="0" dirty="0" err="1">
                <a:solidFill>
                  <a:srgbClr val="ECECEC"/>
                </a:solidFill>
                <a:effectLst/>
                <a:latin typeface="Söhne"/>
              </a:rPr>
              <a:t>agritech</a:t>
            </a:r>
            <a:r>
              <a:rPr lang="en-US" sz="4000" b="0" i="0" dirty="0">
                <a:solidFill>
                  <a:srgbClr val="ECECEC"/>
                </a:solidFill>
                <a:effectLst/>
                <a:latin typeface="Söhne"/>
              </a:rPr>
              <a:t> firms.</a:t>
            </a:r>
          </a:p>
          <a:p>
            <a:pPr algn="l"/>
            <a:endParaRPr lang="en-US" sz="4000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55727" y="957288"/>
            <a:ext cx="13414623" cy="1182182"/>
          </a:xfrm>
          <a:prstGeom prst="rect">
            <a:avLst/>
          </a:prstGeom>
        </p:spPr>
        <p:txBody>
          <a:bodyPr vert="horz" wrap="square" lIns="0" tIns="142049" rIns="0" bIns="0" rtlCol="0">
            <a:spAutoFit/>
          </a:bodyPr>
          <a:lstStyle/>
          <a:p>
            <a:pPr marL="4127500">
              <a:lnSpc>
                <a:spcPct val="100000"/>
              </a:lnSpc>
              <a:spcBef>
                <a:spcPts val="100"/>
              </a:spcBef>
            </a:pPr>
            <a:r>
              <a:rPr lang="en-US" sz="6750" b="1" spc="330" dirty="0"/>
              <a:t>PROJECT TIMELINE</a:t>
            </a:r>
            <a:endParaRPr sz="6750" b="1" dirty="0"/>
          </a:p>
        </p:txBody>
      </p:sp>
      <p:sp>
        <p:nvSpPr>
          <p:cNvPr id="16" name="object 16"/>
          <p:cNvSpPr/>
          <p:nvPr/>
        </p:nvSpPr>
        <p:spPr>
          <a:xfrm>
            <a:off x="8159750" y="240665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E0070-BC78-DB8A-A268-1B237075D889}"/>
              </a:ext>
            </a:extLst>
          </p:cNvPr>
          <p:cNvSpPr txBox="1"/>
          <p:nvPr/>
        </p:nvSpPr>
        <p:spPr>
          <a:xfrm>
            <a:off x="6532735" y="4045843"/>
            <a:ext cx="11767965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Data Collection (images)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AI Model Training and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System Testing and Refinement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User Interface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Mobile App/Web Platform Development (if applicable)</a:t>
            </a: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89086" y="788228"/>
            <a:ext cx="13414623" cy="906504"/>
          </a:xfrm>
          <a:prstGeom prst="rect">
            <a:avLst/>
          </a:prstGeom>
        </p:spPr>
        <p:txBody>
          <a:bodyPr vert="horz" wrap="square" lIns="0" tIns="74777" rIns="0" bIns="0" rtlCol="0">
            <a:spAutoFit/>
          </a:bodyPr>
          <a:lstStyle/>
          <a:p>
            <a:pPr marL="4989830">
              <a:lnSpc>
                <a:spcPct val="100000"/>
              </a:lnSpc>
              <a:spcBef>
                <a:spcPts val="125"/>
              </a:spcBef>
            </a:pPr>
            <a:r>
              <a:rPr sz="5400" b="1" spc="165" dirty="0"/>
              <a:t>Financial</a:t>
            </a:r>
            <a:r>
              <a:rPr sz="5400" b="1" spc="195" dirty="0"/>
              <a:t> </a:t>
            </a:r>
            <a:r>
              <a:rPr sz="5400" b="1" spc="210" dirty="0"/>
              <a:t>Considerations</a:t>
            </a:r>
            <a:endParaRPr sz="5400" b="1" dirty="0"/>
          </a:p>
        </p:txBody>
      </p:sp>
      <p:sp>
        <p:nvSpPr>
          <p:cNvPr id="24" name="object 24"/>
          <p:cNvSpPr/>
          <p:nvPr/>
        </p:nvSpPr>
        <p:spPr>
          <a:xfrm>
            <a:off x="8858065" y="1851894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E4BE7A-BA04-3104-79CE-17B618433BE7}"/>
              </a:ext>
            </a:extLst>
          </p:cNvPr>
          <p:cNvSpPr txBox="1"/>
          <p:nvPr/>
        </p:nvSpPr>
        <p:spPr>
          <a:xfrm>
            <a:off x="8858064" y="2153348"/>
            <a:ext cx="89790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</a:rPr>
              <a:t>Data Acquisition Costs (if purchasing images)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</a:rPr>
              <a:t>AI Development Tools and Resources (cloud computing, software licenses)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</a:rPr>
              <a:t>Mobile App/Web Platform Development Costs (if applicable)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E3E3E3"/>
                </a:solidFill>
                <a:effectLst/>
                <a:latin typeface="Google Sans"/>
              </a:rPr>
              <a:t>User Testing and Feedback Incorporation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48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54" y="0"/>
                </a:moveTo>
                <a:lnTo>
                  <a:pt x="0" y="0"/>
                </a:lnTo>
                <a:lnTo>
                  <a:pt x="2167329" y="2166480"/>
                </a:lnTo>
                <a:lnTo>
                  <a:pt x="4334654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6840" y="3967098"/>
            <a:ext cx="3723259" cy="4662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34865" y="5043423"/>
            <a:ext cx="2493467" cy="4658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1730" y="4500498"/>
            <a:ext cx="3368929" cy="3630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27384" y="6110224"/>
            <a:ext cx="4659719" cy="4664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87785" y="5576824"/>
            <a:ext cx="5416245" cy="4662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19195" y="6110224"/>
            <a:ext cx="2742882" cy="46647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11126" y="4500498"/>
            <a:ext cx="1392021" cy="3630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17599" y="6650749"/>
            <a:ext cx="2379357" cy="46887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874755" y="3865435"/>
            <a:ext cx="8522335" cy="1096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7712075" algn="l"/>
              </a:tabLst>
            </a:pPr>
            <a:r>
              <a:rPr sz="3500" spc="7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5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14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35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0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500">
              <a:latin typeface="Tahoma"/>
              <a:cs typeface="Tahoma"/>
            </a:endParaRPr>
          </a:p>
          <a:p>
            <a:pPr marL="3413760">
              <a:lnSpc>
                <a:spcPct val="100000"/>
              </a:lnSpc>
            </a:pPr>
            <a:r>
              <a:rPr sz="3500" spc="1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5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45" dirty="0">
                <a:solidFill>
                  <a:srgbClr val="FFFFFF"/>
                </a:solidFill>
                <a:latin typeface="Tahoma"/>
                <a:cs typeface="Tahoma"/>
              </a:rPr>
              <a:t>crops</a:t>
            </a:r>
            <a:r>
              <a:rPr sz="35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4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17542" y="5475160"/>
            <a:ext cx="629285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13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3653" y="4941760"/>
            <a:ext cx="7036434" cy="162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3500" spc="145" dirty="0">
                <a:solidFill>
                  <a:srgbClr val="FFFFFF"/>
                </a:solidFill>
                <a:latin typeface="Tahoma"/>
                <a:cs typeface="Tahoma"/>
              </a:rPr>
              <a:t>presents</a:t>
            </a:r>
            <a:r>
              <a:rPr sz="35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Tahoma"/>
                <a:cs typeface="Tahoma"/>
              </a:rPr>
              <a:t>significant</a:t>
            </a:r>
            <a:r>
              <a:rPr sz="35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35" dirty="0">
                <a:solidFill>
                  <a:srgbClr val="FFFFFF"/>
                </a:solidFill>
                <a:latin typeface="Tahoma"/>
                <a:cs typeface="Tahoma"/>
              </a:rPr>
              <a:t>opportunity</a:t>
            </a:r>
            <a:endParaRPr sz="3500">
              <a:latin typeface="Tahoma"/>
              <a:cs typeface="Tahoma"/>
            </a:endParaRPr>
          </a:p>
          <a:p>
            <a:pPr marR="19685" algn="r">
              <a:lnSpc>
                <a:spcPct val="100000"/>
              </a:lnSpc>
            </a:pPr>
            <a:r>
              <a:rPr sz="3500" spc="-14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35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35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35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Tahoma"/>
                <a:cs typeface="Tahoma"/>
              </a:rPr>
              <a:t>lead</a:t>
            </a:r>
            <a:r>
              <a:rPr sz="35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3500">
              <a:latin typeface="Tahoma"/>
              <a:cs typeface="Tahoma"/>
            </a:endParaRPr>
          </a:p>
          <a:p>
            <a:pPr marL="2530475">
              <a:lnSpc>
                <a:spcPct val="100000"/>
              </a:lnSpc>
              <a:tabLst>
                <a:tab pos="5505450" algn="l"/>
              </a:tabLst>
            </a:pPr>
            <a:r>
              <a:rPr sz="3500" spc="-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500" spc="-16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35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00" spc="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61587" y="6551485"/>
            <a:ext cx="143510" cy="562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-9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276264" y="192276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375" dirty="0"/>
              <a:t>Conclusion</a:t>
            </a:r>
            <a:endParaRPr sz="7500"/>
          </a:p>
        </p:txBody>
      </p:sp>
      <p:sp>
        <p:nvSpPr>
          <p:cNvPr id="24" name="object 24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3" y="1084999"/>
            <a:ext cx="9143365" cy="7596505"/>
            <a:chOff x="9145003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86" y="3225469"/>
                  </a:lnTo>
                  <a:lnTo>
                    <a:pt x="5883935" y="6448425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3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67" y="0"/>
                  </a:moveTo>
                  <a:lnTo>
                    <a:pt x="0" y="884580"/>
                  </a:lnTo>
                  <a:lnTo>
                    <a:pt x="884567" y="1771650"/>
                  </a:lnTo>
                  <a:lnTo>
                    <a:pt x="1771650" y="884580"/>
                  </a:lnTo>
                  <a:lnTo>
                    <a:pt x="88456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2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0"/>
                  </a:moveTo>
                  <a:lnTo>
                    <a:pt x="120611" y="0"/>
                  </a:lnTo>
                  <a:lnTo>
                    <a:pt x="74205" y="9305"/>
                  </a:lnTo>
                  <a:lnTo>
                    <a:pt x="35807" y="34864"/>
                  </a:lnTo>
                  <a:lnTo>
                    <a:pt x="9658" y="73144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305" y="747354"/>
                  </a:lnTo>
                  <a:lnTo>
                    <a:pt x="34864" y="785472"/>
                  </a:lnTo>
                  <a:lnTo>
                    <a:pt x="73144" y="810870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4" y="809809"/>
                  </a:lnTo>
                  <a:lnTo>
                    <a:pt x="783342" y="784529"/>
                  </a:lnTo>
                  <a:lnTo>
                    <a:pt x="792536" y="771334"/>
                  </a:lnTo>
                  <a:lnTo>
                    <a:pt x="120611" y="771334"/>
                  </a:lnTo>
                  <a:lnTo>
                    <a:pt x="92262" y="765602"/>
                  </a:lnTo>
                  <a:lnTo>
                    <a:pt x="69097" y="749977"/>
                  </a:lnTo>
                  <a:lnTo>
                    <a:pt x="53471" y="726816"/>
                  </a:lnTo>
                  <a:lnTo>
                    <a:pt x="47739" y="698474"/>
                  </a:lnTo>
                  <a:lnTo>
                    <a:pt x="47739" y="120611"/>
                  </a:lnTo>
                  <a:lnTo>
                    <a:pt x="53471" y="92262"/>
                  </a:lnTo>
                  <a:lnTo>
                    <a:pt x="69097" y="69097"/>
                  </a:lnTo>
                  <a:lnTo>
                    <a:pt x="92262" y="53471"/>
                  </a:lnTo>
                  <a:lnTo>
                    <a:pt x="120611" y="47739"/>
                  </a:lnTo>
                  <a:lnTo>
                    <a:pt x="794297" y="47739"/>
                  </a:lnTo>
                  <a:lnTo>
                    <a:pt x="783971" y="35179"/>
                  </a:lnTo>
                  <a:lnTo>
                    <a:pt x="765673" y="20145"/>
                  </a:lnTo>
                  <a:lnTo>
                    <a:pt x="745021" y="9112"/>
                  </a:lnTo>
                  <a:lnTo>
                    <a:pt x="722486" y="2317"/>
                  </a:lnTo>
                  <a:lnTo>
                    <a:pt x="698538" y="0"/>
                  </a:lnTo>
                  <a:close/>
                </a:path>
                <a:path w="819150" h="819150">
                  <a:moveTo>
                    <a:pt x="620799" y="97482"/>
                  </a:moveTo>
                  <a:lnTo>
                    <a:pt x="595515" y="97993"/>
                  </a:lnTo>
                  <a:lnTo>
                    <a:pt x="584248" y="98032"/>
                  </a:lnTo>
                  <a:lnTo>
                    <a:pt x="573216" y="98307"/>
                  </a:lnTo>
                  <a:lnTo>
                    <a:pt x="522604" y="106079"/>
                  </a:lnTo>
                  <a:lnTo>
                    <a:pt x="472586" y="126652"/>
                  </a:lnTo>
                  <a:lnTo>
                    <a:pt x="431124" y="164846"/>
                  </a:lnTo>
                  <a:lnTo>
                    <a:pt x="412362" y="215960"/>
                  </a:lnTo>
                  <a:lnTo>
                    <a:pt x="409575" y="238696"/>
                  </a:lnTo>
                  <a:lnTo>
                    <a:pt x="409575" y="339191"/>
                  </a:lnTo>
                  <a:lnTo>
                    <a:pt x="361835" y="339191"/>
                  </a:lnTo>
                  <a:lnTo>
                    <a:pt x="352609" y="340957"/>
                  </a:lnTo>
                  <a:lnTo>
                    <a:pt x="344558" y="345784"/>
                  </a:lnTo>
                  <a:lnTo>
                    <a:pt x="338863" y="352966"/>
                  </a:lnTo>
                  <a:lnTo>
                    <a:pt x="336702" y="361797"/>
                  </a:lnTo>
                  <a:lnTo>
                    <a:pt x="336702" y="457276"/>
                  </a:lnTo>
                  <a:lnTo>
                    <a:pt x="338509" y="466500"/>
                  </a:lnTo>
                  <a:lnTo>
                    <a:pt x="343615" y="474546"/>
                  </a:lnTo>
                  <a:lnTo>
                    <a:pt x="351548" y="480238"/>
                  </a:lnTo>
                  <a:lnTo>
                    <a:pt x="361835" y="482396"/>
                  </a:lnTo>
                  <a:lnTo>
                    <a:pt x="409575" y="482396"/>
                  </a:lnTo>
                  <a:lnTo>
                    <a:pt x="409575" y="771334"/>
                  </a:lnTo>
                  <a:lnTo>
                    <a:pt x="457314" y="771334"/>
                  </a:lnTo>
                  <a:lnTo>
                    <a:pt x="457314" y="457276"/>
                  </a:lnTo>
                  <a:lnTo>
                    <a:pt x="455548" y="448091"/>
                  </a:lnTo>
                  <a:lnTo>
                    <a:pt x="450721" y="440318"/>
                  </a:lnTo>
                  <a:lnTo>
                    <a:pt x="443539" y="435369"/>
                  </a:lnTo>
                  <a:lnTo>
                    <a:pt x="434708" y="434657"/>
                  </a:lnTo>
                  <a:lnTo>
                    <a:pt x="384454" y="434657"/>
                  </a:lnTo>
                  <a:lnTo>
                    <a:pt x="384454" y="386930"/>
                  </a:lnTo>
                  <a:lnTo>
                    <a:pt x="434708" y="386930"/>
                  </a:lnTo>
                  <a:lnTo>
                    <a:pt x="443892" y="385123"/>
                  </a:lnTo>
                  <a:lnTo>
                    <a:pt x="451664" y="380017"/>
                  </a:lnTo>
                  <a:lnTo>
                    <a:pt x="456609" y="372084"/>
                  </a:lnTo>
                  <a:lnTo>
                    <a:pt x="457314" y="361797"/>
                  </a:lnTo>
                  <a:lnTo>
                    <a:pt x="457417" y="248742"/>
                  </a:lnTo>
                  <a:lnTo>
                    <a:pt x="457707" y="234569"/>
                  </a:lnTo>
                  <a:lnTo>
                    <a:pt x="467917" y="196176"/>
                  </a:lnTo>
                  <a:lnTo>
                    <a:pt x="498107" y="168026"/>
                  </a:lnTo>
                  <a:lnTo>
                    <a:pt x="535089" y="152952"/>
                  </a:lnTo>
                  <a:lnTo>
                    <a:pt x="588216" y="144710"/>
                  </a:lnTo>
                  <a:lnTo>
                    <a:pt x="598030" y="143217"/>
                  </a:lnTo>
                  <a:lnTo>
                    <a:pt x="715357" y="143217"/>
                  </a:lnTo>
                  <a:lnTo>
                    <a:pt x="716127" y="138188"/>
                  </a:lnTo>
                  <a:lnTo>
                    <a:pt x="716206" y="129279"/>
                  </a:lnTo>
                  <a:lnTo>
                    <a:pt x="712985" y="121546"/>
                  </a:lnTo>
                  <a:lnTo>
                    <a:pt x="706938" y="115226"/>
                  </a:lnTo>
                  <a:lnTo>
                    <a:pt x="698538" y="110553"/>
                  </a:lnTo>
                  <a:lnTo>
                    <a:pt x="673254" y="103999"/>
                  </a:lnTo>
                  <a:lnTo>
                    <a:pt x="647026" y="99563"/>
                  </a:lnTo>
                  <a:lnTo>
                    <a:pt x="620799" y="97482"/>
                  </a:lnTo>
                  <a:close/>
                </a:path>
                <a:path w="819150" h="819150">
                  <a:moveTo>
                    <a:pt x="620649" y="206032"/>
                  </a:moveTo>
                  <a:lnTo>
                    <a:pt x="605574" y="206032"/>
                  </a:lnTo>
                  <a:lnTo>
                    <a:pt x="598030" y="208546"/>
                  </a:lnTo>
                  <a:lnTo>
                    <a:pt x="567991" y="217846"/>
                  </a:lnTo>
                  <a:lnTo>
                    <a:pt x="546201" y="233980"/>
                  </a:lnTo>
                  <a:lnTo>
                    <a:pt x="533365" y="256240"/>
                  </a:lnTo>
                  <a:lnTo>
                    <a:pt x="530186" y="283921"/>
                  </a:lnTo>
                  <a:lnTo>
                    <a:pt x="530186" y="361797"/>
                  </a:lnTo>
                  <a:lnTo>
                    <a:pt x="531952" y="371023"/>
                  </a:lnTo>
                  <a:lnTo>
                    <a:pt x="536779" y="379074"/>
                  </a:lnTo>
                  <a:lnTo>
                    <a:pt x="543961" y="384770"/>
                  </a:lnTo>
                  <a:lnTo>
                    <a:pt x="552792" y="386930"/>
                  </a:lnTo>
                  <a:lnTo>
                    <a:pt x="643255" y="386930"/>
                  </a:lnTo>
                  <a:lnTo>
                    <a:pt x="630694" y="434657"/>
                  </a:lnTo>
                  <a:lnTo>
                    <a:pt x="552792" y="434657"/>
                  </a:lnTo>
                  <a:lnTo>
                    <a:pt x="543608" y="436425"/>
                  </a:lnTo>
                  <a:lnTo>
                    <a:pt x="535836" y="441256"/>
                  </a:lnTo>
                  <a:lnTo>
                    <a:pt x="530891" y="448443"/>
                  </a:lnTo>
                  <a:lnTo>
                    <a:pt x="530186" y="457276"/>
                  </a:lnTo>
                  <a:lnTo>
                    <a:pt x="530186" y="771334"/>
                  </a:lnTo>
                  <a:lnTo>
                    <a:pt x="577926" y="771334"/>
                  </a:lnTo>
                  <a:lnTo>
                    <a:pt x="577926" y="482396"/>
                  </a:lnTo>
                  <a:lnTo>
                    <a:pt x="650798" y="482396"/>
                  </a:lnTo>
                  <a:lnTo>
                    <a:pt x="696023" y="369341"/>
                  </a:lnTo>
                  <a:lnTo>
                    <a:pt x="698538" y="361797"/>
                  </a:lnTo>
                  <a:lnTo>
                    <a:pt x="693508" y="346722"/>
                  </a:lnTo>
                  <a:lnTo>
                    <a:pt x="688479" y="341706"/>
                  </a:lnTo>
                  <a:lnTo>
                    <a:pt x="684714" y="339191"/>
                  </a:lnTo>
                  <a:lnTo>
                    <a:pt x="577926" y="339191"/>
                  </a:lnTo>
                  <a:lnTo>
                    <a:pt x="577926" y="283921"/>
                  </a:lnTo>
                  <a:lnTo>
                    <a:pt x="578750" y="276065"/>
                  </a:lnTo>
                  <a:lnTo>
                    <a:pt x="582637" y="268211"/>
                  </a:lnTo>
                  <a:lnTo>
                    <a:pt x="591706" y="261300"/>
                  </a:lnTo>
                  <a:lnTo>
                    <a:pt x="608076" y="256273"/>
                  </a:lnTo>
                  <a:lnTo>
                    <a:pt x="618134" y="256273"/>
                  </a:lnTo>
                  <a:lnTo>
                    <a:pt x="623163" y="253771"/>
                  </a:lnTo>
                  <a:lnTo>
                    <a:pt x="696023" y="253771"/>
                  </a:lnTo>
                  <a:lnTo>
                    <a:pt x="701052" y="248742"/>
                  </a:lnTo>
                  <a:lnTo>
                    <a:pt x="701052" y="243713"/>
                  </a:lnTo>
                  <a:lnTo>
                    <a:pt x="705562" y="211048"/>
                  </a:lnTo>
                  <a:lnTo>
                    <a:pt x="658342" y="211048"/>
                  </a:lnTo>
                  <a:lnTo>
                    <a:pt x="650329" y="209562"/>
                  </a:lnTo>
                  <a:lnTo>
                    <a:pt x="641377" y="208545"/>
                  </a:lnTo>
                  <a:lnTo>
                    <a:pt x="631483" y="207524"/>
                  </a:lnTo>
                  <a:lnTo>
                    <a:pt x="620649" y="206032"/>
                  </a:lnTo>
                  <a:close/>
                </a:path>
                <a:path w="819150" h="819150">
                  <a:moveTo>
                    <a:pt x="794297" y="47739"/>
                  </a:moveTo>
                  <a:lnTo>
                    <a:pt x="698538" y="47739"/>
                  </a:lnTo>
                  <a:lnTo>
                    <a:pt x="726881" y="53471"/>
                  </a:lnTo>
                  <a:lnTo>
                    <a:pt x="750047" y="69097"/>
                  </a:lnTo>
                  <a:lnTo>
                    <a:pt x="765676" y="92262"/>
                  </a:lnTo>
                  <a:lnTo>
                    <a:pt x="771410" y="120611"/>
                  </a:lnTo>
                  <a:lnTo>
                    <a:pt x="771410" y="700989"/>
                  </a:lnTo>
                  <a:lnTo>
                    <a:pt x="765676" y="729291"/>
                  </a:lnTo>
                  <a:lnTo>
                    <a:pt x="750047" y="752178"/>
                  </a:lnTo>
                  <a:lnTo>
                    <a:pt x="726881" y="767056"/>
                  </a:lnTo>
                  <a:lnTo>
                    <a:pt x="698538" y="771334"/>
                  </a:lnTo>
                  <a:lnTo>
                    <a:pt x="792536" y="771334"/>
                  </a:lnTo>
                  <a:lnTo>
                    <a:pt x="809491" y="747000"/>
                  </a:lnTo>
                  <a:lnTo>
                    <a:pt x="819150" y="700989"/>
                  </a:lnTo>
                  <a:lnTo>
                    <a:pt x="819150" y="120611"/>
                  </a:lnTo>
                  <a:lnTo>
                    <a:pt x="816834" y="96661"/>
                  </a:lnTo>
                  <a:lnTo>
                    <a:pt x="810042" y="74123"/>
                  </a:lnTo>
                  <a:lnTo>
                    <a:pt x="799010" y="53471"/>
                  </a:lnTo>
                  <a:lnTo>
                    <a:pt x="794297" y="47739"/>
                  </a:lnTo>
                  <a:close/>
                </a:path>
                <a:path w="819150" h="819150">
                  <a:moveTo>
                    <a:pt x="680948" y="336677"/>
                  </a:moveTo>
                  <a:lnTo>
                    <a:pt x="673404" y="339191"/>
                  </a:lnTo>
                  <a:lnTo>
                    <a:pt x="684714" y="339191"/>
                  </a:lnTo>
                  <a:lnTo>
                    <a:pt x="680948" y="336677"/>
                  </a:lnTo>
                  <a:close/>
                </a:path>
                <a:path w="819150" h="819150">
                  <a:moveTo>
                    <a:pt x="696023" y="253771"/>
                  </a:moveTo>
                  <a:lnTo>
                    <a:pt x="623163" y="253771"/>
                  </a:lnTo>
                  <a:lnTo>
                    <a:pt x="634391" y="254240"/>
                  </a:lnTo>
                  <a:lnTo>
                    <a:pt x="645147" y="255651"/>
                  </a:lnTo>
                  <a:lnTo>
                    <a:pt x="654960" y="258004"/>
                  </a:lnTo>
                  <a:lnTo>
                    <a:pt x="663359" y="261302"/>
                  </a:lnTo>
                  <a:lnTo>
                    <a:pt x="668388" y="261302"/>
                  </a:lnTo>
                  <a:lnTo>
                    <a:pt x="673417" y="263817"/>
                  </a:lnTo>
                  <a:lnTo>
                    <a:pt x="685977" y="263817"/>
                  </a:lnTo>
                  <a:lnTo>
                    <a:pt x="696023" y="253771"/>
                  </a:lnTo>
                  <a:close/>
                </a:path>
                <a:path w="819150" h="819150">
                  <a:moveTo>
                    <a:pt x="715357" y="143217"/>
                  </a:moveTo>
                  <a:lnTo>
                    <a:pt x="598030" y="143217"/>
                  </a:lnTo>
                  <a:lnTo>
                    <a:pt x="614992" y="143728"/>
                  </a:lnTo>
                  <a:lnTo>
                    <a:pt x="631952" y="145416"/>
                  </a:lnTo>
                  <a:lnTo>
                    <a:pt x="648911" y="148516"/>
                  </a:lnTo>
                  <a:lnTo>
                    <a:pt x="665873" y="153263"/>
                  </a:lnTo>
                  <a:lnTo>
                    <a:pt x="662103" y="184042"/>
                  </a:lnTo>
                  <a:lnTo>
                    <a:pt x="660221" y="198487"/>
                  </a:lnTo>
                  <a:lnTo>
                    <a:pt x="658342" y="211048"/>
                  </a:lnTo>
                  <a:lnTo>
                    <a:pt x="705562" y="211048"/>
                  </a:lnTo>
                  <a:lnTo>
                    <a:pt x="706938" y="201080"/>
                  </a:lnTo>
                  <a:lnTo>
                    <a:pt x="710471" y="175877"/>
                  </a:lnTo>
                  <a:lnTo>
                    <a:pt x="713063" y="158211"/>
                  </a:lnTo>
                  <a:lnTo>
                    <a:pt x="715357" y="1432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247855" y="1799120"/>
            <a:ext cx="607187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370" dirty="0"/>
              <a:t>Thanks!</a:t>
            </a:r>
            <a:endParaRPr sz="13050"/>
          </a:p>
        </p:txBody>
      </p:sp>
      <p:sp>
        <p:nvSpPr>
          <p:cNvPr id="16" name="object 16"/>
          <p:cNvSpPr txBox="1"/>
          <p:nvPr/>
        </p:nvSpPr>
        <p:spPr>
          <a:xfrm>
            <a:off x="2738834" y="4456239"/>
            <a:ext cx="5106035" cy="1506823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 marR="5080" algn="ctr">
              <a:lnSpc>
                <a:spcPts val="5250"/>
              </a:lnSpc>
              <a:spcBef>
                <a:spcPts val="1150"/>
              </a:spcBef>
            </a:pPr>
            <a:r>
              <a:rPr sz="5250" spc="500" dirty="0">
                <a:solidFill>
                  <a:srgbClr val="FFFFFF"/>
                </a:solidFill>
                <a:latin typeface="Cambria"/>
                <a:cs typeface="Cambria"/>
              </a:rPr>
              <a:t>Do</a:t>
            </a:r>
            <a:r>
              <a:rPr sz="525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95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5250" spc="1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2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5250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250" spc="135" dirty="0">
                <a:solidFill>
                  <a:srgbClr val="FFFFFF"/>
                </a:solidFill>
                <a:latin typeface="Cambria"/>
                <a:cs typeface="Cambria"/>
              </a:rPr>
              <a:t>any </a:t>
            </a:r>
            <a:r>
              <a:rPr sz="5250" spc="180" dirty="0">
                <a:solidFill>
                  <a:srgbClr val="FFFFFF"/>
                </a:solidFill>
                <a:latin typeface="Cambria"/>
                <a:cs typeface="Cambria"/>
              </a:rPr>
              <a:t>questions?</a:t>
            </a:r>
            <a:endParaRPr sz="5250" dirty="0">
              <a:latin typeface="Cambria"/>
              <a:cs typeface="Cambr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53706" y="-505732"/>
            <a:ext cx="13945974" cy="1735962"/>
          </a:xfrm>
          <a:prstGeom prst="rect">
            <a:avLst/>
          </a:prstGeom>
        </p:spPr>
        <p:txBody>
          <a:bodyPr vert="horz" wrap="square" lIns="0" tIns="713333" rIns="0" bIns="0" rtlCol="0">
            <a:spAutoFit/>
          </a:bodyPr>
          <a:lstStyle/>
          <a:p>
            <a:pPr marL="6830695">
              <a:lnSpc>
                <a:spcPct val="100000"/>
              </a:lnSpc>
              <a:spcBef>
                <a:spcPts val="100"/>
              </a:spcBef>
            </a:pPr>
            <a:r>
              <a:rPr lang="en-IN" b="1" spc="190" dirty="0" err="1">
                <a:ln>
                  <a:solidFill>
                    <a:srgbClr val="282938"/>
                  </a:solidFill>
                </a:ln>
              </a:rPr>
              <a:t>CropDoc</a:t>
            </a:r>
            <a:endParaRPr b="1" spc="190" dirty="0">
              <a:ln>
                <a:solidFill>
                  <a:srgbClr val="282938"/>
                </a:solidFill>
              </a:ln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06035" y="3428886"/>
            <a:ext cx="115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06035" y="5076711"/>
            <a:ext cx="1155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6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0" y="-2895"/>
            <a:ext cx="18875375" cy="10286085"/>
            <a:chOff x="0" y="-2895"/>
            <a:chExt cx="18875375" cy="10286085"/>
          </a:xfrm>
        </p:grpSpPr>
        <p:sp>
          <p:nvSpPr>
            <p:cNvPr id="6" name="object 6"/>
            <p:cNvSpPr/>
            <p:nvPr/>
          </p:nvSpPr>
          <p:spPr>
            <a:xfrm>
              <a:off x="0" y="5715"/>
              <a:ext cx="18300700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rgbClr val="484C68"/>
                </a:solidFill>
              </a:endParaRPr>
            </a:p>
          </p:txBody>
        </p:sp>
        <p:pic>
          <p:nvPicPr>
            <p:cNvPr id="3" name="object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0278" y="501650"/>
              <a:ext cx="7338231" cy="89693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26950" y="7216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484C68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793184" y="-2895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484C68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96CB426-474D-D0B6-C0AB-4F4763C4F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73" y="721602"/>
            <a:ext cx="6745649" cy="82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7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00101" y="957288"/>
            <a:ext cx="13414623" cy="1182182"/>
          </a:xfrm>
          <a:prstGeom prst="rect">
            <a:avLst/>
          </a:prstGeom>
        </p:spPr>
        <p:txBody>
          <a:bodyPr vert="horz" wrap="square" lIns="0" tIns="142049" rIns="0" bIns="0" rtlCol="0">
            <a:spAutoFit/>
          </a:bodyPr>
          <a:lstStyle/>
          <a:p>
            <a:pPr marL="4127500">
              <a:lnSpc>
                <a:spcPct val="100000"/>
              </a:lnSpc>
              <a:spcBef>
                <a:spcPts val="100"/>
              </a:spcBef>
            </a:pPr>
            <a:r>
              <a:rPr sz="6750" b="1" spc="260" dirty="0"/>
              <a:t>Introduction</a:t>
            </a:r>
            <a:endParaRPr sz="6750" b="1" dirty="0"/>
          </a:p>
        </p:txBody>
      </p:sp>
      <p:sp>
        <p:nvSpPr>
          <p:cNvPr id="15" name="object 15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F8DB0-3A2F-EB0E-1BB3-B642EFDFDA84}"/>
              </a:ext>
            </a:extLst>
          </p:cNvPr>
          <p:cNvSpPr txBox="1"/>
          <p:nvPr/>
        </p:nvSpPr>
        <p:spPr>
          <a:xfrm>
            <a:off x="6768512" y="3646449"/>
            <a:ext cx="107837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agriculture industry is ripe for innovation. </a:t>
            </a:r>
          </a:p>
          <a:p>
            <a:r>
              <a:rPr lang="en-US" sz="4000" dirty="0">
                <a:solidFill>
                  <a:schemeClr val="bg1"/>
                </a:solidFill>
              </a:rPr>
              <a:t>This proposal aims to </a:t>
            </a:r>
            <a:r>
              <a:rPr lang="en-US" sz="4000" dirty="0" err="1">
                <a:solidFill>
                  <a:schemeClr val="bg1"/>
                </a:solidFill>
              </a:rPr>
              <a:t>inegrate</a:t>
            </a:r>
            <a:r>
              <a:rPr lang="en-US" sz="4000" dirty="0">
                <a:solidFill>
                  <a:schemeClr val="bg1"/>
                </a:solidFill>
              </a:rPr>
              <a:t> health monitoring</a:t>
            </a:r>
          </a:p>
          <a:p>
            <a:r>
              <a:rPr lang="en-US" sz="4000" dirty="0">
                <a:solidFill>
                  <a:schemeClr val="bg1"/>
                </a:solidFill>
              </a:rPr>
              <a:t> and medical services for crops through</a:t>
            </a:r>
          </a:p>
          <a:p>
            <a:r>
              <a:rPr lang="en-US" sz="4000" dirty="0">
                <a:solidFill>
                  <a:schemeClr val="bg1"/>
                </a:solidFill>
              </a:rPr>
              <a:t>Mobile apps. This </a:t>
            </a:r>
            <a:r>
              <a:rPr lang="en-US" sz="4000" dirty="0" err="1">
                <a:solidFill>
                  <a:schemeClr val="bg1"/>
                </a:solidFill>
              </a:rPr>
              <a:t>revlolution</a:t>
            </a:r>
            <a:r>
              <a:rPr lang="en-US" sz="4000" dirty="0">
                <a:solidFill>
                  <a:schemeClr val="bg1"/>
                </a:solidFill>
              </a:rPr>
              <a:t> will enhance productivity </a:t>
            </a:r>
          </a:p>
          <a:p>
            <a:r>
              <a:rPr lang="en-US" sz="4000" dirty="0">
                <a:solidFill>
                  <a:schemeClr val="bg1"/>
                </a:solidFill>
              </a:rPr>
              <a:t>and sustainability.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0255" y="-2470150"/>
            <a:ext cx="7693659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95" dirty="0"/>
              <a:t>Current</a:t>
            </a:r>
            <a:r>
              <a:rPr sz="6750" spc="245" dirty="0"/>
              <a:t> </a:t>
            </a:r>
            <a:r>
              <a:rPr sz="6750" spc="265" dirty="0"/>
              <a:t>Challenges</a:t>
            </a:r>
            <a:endParaRPr sz="6750" dirty="0"/>
          </a:p>
        </p:txBody>
      </p:sp>
      <p:sp>
        <p:nvSpPr>
          <p:cNvPr id="18" name="object 18"/>
          <p:cNvSpPr/>
          <p:nvPr/>
        </p:nvSpPr>
        <p:spPr>
          <a:xfrm>
            <a:off x="5139107" y="-24701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6E8237-191F-B499-7179-C79AEEC4E822}"/>
              </a:ext>
            </a:extLst>
          </p:cNvPr>
          <p:cNvSpPr txBox="1"/>
          <p:nvPr/>
        </p:nvSpPr>
        <p:spPr>
          <a:xfrm>
            <a:off x="764573" y="635691"/>
            <a:ext cx="6966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PROJECT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6000" b="1" dirty="0">
                <a:solidFill>
                  <a:schemeClr val="bg1"/>
                </a:solidFill>
              </a:rPr>
              <a:t>GOALS: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70B27-23F6-EFA4-0D97-DB146971BB3A}"/>
              </a:ext>
            </a:extLst>
          </p:cNvPr>
          <p:cNvSpPr txBox="1"/>
          <p:nvPr/>
        </p:nvSpPr>
        <p:spPr>
          <a:xfrm>
            <a:off x="2013907" y="1763058"/>
            <a:ext cx="8653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Develop an AI system to analyze crop images and detect potential health problems.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7C28DB-03EF-C58A-6016-F3F97EA2D53F}"/>
              </a:ext>
            </a:extLst>
          </p:cNvPr>
          <p:cNvSpPr txBox="1"/>
          <p:nvPr/>
        </p:nvSpPr>
        <p:spPr>
          <a:xfrm>
            <a:off x="1987550" y="3744258"/>
            <a:ext cx="8653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Recommend appropriate treatments based on the identified issue.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6936B5-7152-5B9B-4827-50B614CEA766}"/>
              </a:ext>
            </a:extLst>
          </p:cNvPr>
          <p:cNvSpPr txBox="1"/>
          <p:nvPr/>
        </p:nvSpPr>
        <p:spPr>
          <a:xfrm>
            <a:off x="1987550" y="5801658"/>
            <a:ext cx="8653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Empower farmers with data-driven insights for improved decision-making.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613"/>
            <a:chOff x="0" y="4062768"/>
            <a:chExt cx="4617085" cy="6224613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9" y="3485131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0255" y="-2470150"/>
            <a:ext cx="7693659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95" dirty="0"/>
              <a:t>Current</a:t>
            </a:r>
            <a:r>
              <a:rPr sz="6750" spc="245" dirty="0"/>
              <a:t> </a:t>
            </a:r>
            <a:r>
              <a:rPr sz="6750" spc="265" dirty="0"/>
              <a:t>Challenges</a:t>
            </a:r>
            <a:endParaRPr sz="6750" dirty="0"/>
          </a:p>
        </p:txBody>
      </p:sp>
      <p:sp>
        <p:nvSpPr>
          <p:cNvPr id="18" name="object 18"/>
          <p:cNvSpPr/>
          <p:nvPr/>
        </p:nvSpPr>
        <p:spPr>
          <a:xfrm>
            <a:off x="5139107" y="-24701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6E8237-191F-B499-7179-C79AEEC4E822}"/>
              </a:ext>
            </a:extLst>
          </p:cNvPr>
          <p:cNvSpPr txBox="1"/>
          <p:nvPr/>
        </p:nvSpPr>
        <p:spPr>
          <a:xfrm>
            <a:off x="973403" y="518271"/>
            <a:ext cx="6783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PROBLEM :</a:t>
            </a:r>
            <a:endParaRPr lang="en-IN" sz="6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70B27-23F6-EFA4-0D97-DB146971BB3A}"/>
              </a:ext>
            </a:extLst>
          </p:cNvPr>
          <p:cNvSpPr txBox="1"/>
          <p:nvPr/>
        </p:nvSpPr>
        <p:spPr>
          <a:xfrm>
            <a:off x="1190781" y="2345140"/>
            <a:ext cx="8653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Current Challenges: </a:t>
            </a:r>
            <a:r>
              <a:rPr lang="en-US" sz="4000" dirty="0">
                <a:solidFill>
                  <a:schemeClr val="bg1"/>
                </a:solidFill>
              </a:rPr>
              <a:t>Farmers rely on visual inspection, often lacking expertise to diagnose issues early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28" y="23520"/>
            <a:ext cx="18278472" cy="10281208"/>
            <a:chOff x="28578" y="-838"/>
            <a:chExt cx="18278472" cy="1028120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8" y="-838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r>
                <a:rPr lang="en-US" dirty="0" err="1"/>
                <a:t>sdd</a:t>
              </a:r>
              <a:endParaRPr dirty="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16170" y="-80960"/>
            <a:ext cx="14335269" cy="1662865"/>
          </a:xfrm>
          <a:prstGeom prst="rect">
            <a:avLst/>
          </a:prstGeom>
        </p:spPr>
        <p:txBody>
          <a:bodyPr vert="horz" wrap="square" lIns="0" tIns="732383" rIns="0" bIns="0" rtlCol="0">
            <a:spAutoFit/>
          </a:bodyPr>
          <a:lstStyle/>
          <a:p>
            <a:pPr marL="6879590">
              <a:lnSpc>
                <a:spcPct val="100000"/>
              </a:lnSpc>
              <a:spcBef>
                <a:spcPts val="100"/>
              </a:spcBef>
            </a:pPr>
            <a:r>
              <a:rPr sz="6000" spc="229" dirty="0"/>
              <a:t> </a:t>
            </a:r>
            <a:r>
              <a:rPr lang="en-US" sz="6000" b="1" spc="229" dirty="0"/>
              <a:t>Proposed</a:t>
            </a:r>
            <a:r>
              <a:rPr lang="en-US" sz="6000" spc="229" dirty="0"/>
              <a:t> </a:t>
            </a:r>
            <a:r>
              <a:rPr sz="5400" b="1" spc="254" dirty="0"/>
              <a:t>Solution</a:t>
            </a:r>
            <a:endParaRPr sz="5400" b="1" dirty="0"/>
          </a:p>
        </p:txBody>
      </p:sp>
      <p:sp>
        <p:nvSpPr>
          <p:cNvPr id="20" name="object 20"/>
          <p:cNvSpPr/>
          <p:nvPr/>
        </p:nvSpPr>
        <p:spPr>
          <a:xfrm>
            <a:off x="12198350" y="187325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ACF6C-F5D1-B28C-473A-89BFFBAA6257}"/>
              </a:ext>
            </a:extLst>
          </p:cNvPr>
          <p:cNvSpPr txBox="1"/>
          <p:nvPr/>
        </p:nvSpPr>
        <p:spPr>
          <a:xfrm>
            <a:off x="11725103" y="2523823"/>
            <a:ext cx="7077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Introducing a mobile application for real-time monitoring of crop health.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5320563" cy="10287762"/>
            <a:chOff x="0" y="0"/>
            <a:chExt cx="5320563" cy="10287762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8931275" y="156845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F7478F-F926-B0A0-6BE3-45BEE934B857}"/>
              </a:ext>
            </a:extLst>
          </p:cNvPr>
          <p:cNvSpPr txBox="1"/>
          <p:nvPr/>
        </p:nvSpPr>
        <p:spPr>
          <a:xfrm>
            <a:off x="6683895" y="503540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How it going to solve?</a:t>
            </a:r>
            <a:endParaRPr lang="en-IN" sz="5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BA58F-FCE3-87E7-EC35-5F4CC9204889}"/>
              </a:ext>
            </a:extLst>
          </p:cNvPr>
          <p:cNvSpPr txBox="1"/>
          <p:nvPr/>
        </p:nvSpPr>
        <p:spPr>
          <a:xfrm>
            <a:off x="4981694" y="2585140"/>
            <a:ext cx="1317849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Image Acquisition: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 Farmers capture crop images using smartphones or specialized cameras.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AI Analysis: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 Deep learning algorithms analyze images, trained on a vast dataset of healthy and diseased crops.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Precise Detection: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 The system identifies potential diseases and nutrient deficiencies.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chemeClr val="bg1"/>
                </a:solidFill>
                <a:effectLst/>
                <a:latin typeface="Google Sans"/>
              </a:rPr>
              <a:t>Treatment Recommendations: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 Based on the issue, the system suggests appropriate treatments.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00101" y="957288"/>
            <a:ext cx="13414623" cy="1006493"/>
          </a:xfrm>
          <a:prstGeom prst="rect">
            <a:avLst/>
          </a:prstGeom>
        </p:spPr>
        <p:txBody>
          <a:bodyPr vert="horz" wrap="square" lIns="0" tIns="173799" rIns="0" bIns="0" rtlCol="0">
            <a:spAutoFit/>
          </a:bodyPr>
          <a:lstStyle/>
          <a:p>
            <a:pPr marL="4127500">
              <a:lnSpc>
                <a:spcPct val="100000"/>
              </a:lnSpc>
              <a:spcBef>
                <a:spcPts val="125"/>
              </a:spcBef>
            </a:pPr>
            <a:r>
              <a:rPr lang="en-US" sz="5400" b="1" spc="165" dirty="0"/>
              <a:t>USER INTERFACE</a:t>
            </a:r>
            <a:endParaRPr sz="5300" dirty="0"/>
          </a:p>
        </p:txBody>
      </p:sp>
      <p:sp>
        <p:nvSpPr>
          <p:cNvPr id="23" name="object 23"/>
          <p:cNvSpPr/>
          <p:nvPr/>
        </p:nvSpPr>
        <p:spPr>
          <a:xfrm>
            <a:off x="8694213" y="1973566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49E50E-0F96-947B-3FFF-A4F29E96E902}"/>
              </a:ext>
            </a:extLst>
          </p:cNvPr>
          <p:cNvSpPr txBox="1"/>
          <p:nvPr/>
        </p:nvSpPr>
        <p:spPr>
          <a:xfrm>
            <a:off x="7934625" y="2927010"/>
            <a:ext cx="86629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E3E3E3"/>
                </a:solidFill>
                <a:effectLst/>
                <a:latin typeface="Google Sans"/>
              </a:rPr>
              <a:t>Mobile App or Web Interface:</a:t>
            </a:r>
            <a:r>
              <a:rPr lang="en-US" sz="4000" b="0" i="0" dirty="0">
                <a:solidFill>
                  <a:srgbClr val="E3E3E3"/>
                </a:solidFill>
                <a:effectLst/>
                <a:latin typeface="Google Sans"/>
              </a:rPr>
              <a:t> Easy access for farmers in the field.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E3E3E3"/>
                </a:solidFill>
                <a:effectLst/>
                <a:latin typeface="Google Sans"/>
              </a:rPr>
              <a:t>Simple Image Upload:</a:t>
            </a:r>
            <a:r>
              <a:rPr lang="en-US" sz="4000" b="0" i="0" dirty="0">
                <a:solidFill>
                  <a:srgbClr val="E3E3E3"/>
                </a:solidFill>
                <a:effectLst/>
                <a:latin typeface="Google Sans"/>
              </a:rPr>
              <a:t> User-friendly interface for capturing crop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E3E3E3"/>
                </a:solidFill>
                <a:effectLst/>
                <a:latin typeface="Google Sans"/>
              </a:rPr>
              <a:t>Clear Results:</a:t>
            </a:r>
            <a:r>
              <a:rPr lang="en-US" sz="4000" b="0" i="0" dirty="0">
                <a:solidFill>
                  <a:srgbClr val="E3E3E3"/>
                </a:solidFill>
                <a:effectLst/>
                <a:latin typeface="Google Sans"/>
              </a:rPr>
              <a:t> Concise display of detected issues and recommended treatments.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2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00101" y="957288"/>
            <a:ext cx="13414623" cy="1006493"/>
          </a:xfrm>
          <a:prstGeom prst="rect">
            <a:avLst/>
          </a:prstGeom>
        </p:spPr>
        <p:txBody>
          <a:bodyPr vert="horz" wrap="square" lIns="0" tIns="173799" rIns="0" bIns="0" rtlCol="0">
            <a:spAutoFit/>
          </a:bodyPr>
          <a:lstStyle/>
          <a:p>
            <a:pPr marL="4127500">
              <a:lnSpc>
                <a:spcPct val="100000"/>
              </a:lnSpc>
              <a:spcBef>
                <a:spcPts val="125"/>
              </a:spcBef>
            </a:pPr>
            <a:r>
              <a:rPr lang="en-US" sz="5400" b="1" spc="165" dirty="0"/>
              <a:t>Why this app?</a:t>
            </a:r>
            <a:endParaRPr sz="5300" dirty="0"/>
          </a:p>
        </p:txBody>
      </p:sp>
      <p:sp>
        <p:nvSpPr>
          <p:cNvPr id="23" name="object 23"/>
          <p:cNvSpPr/>
          <p:nvPr/>
        </p:nvSpPr>
        <p:spPr>
          <a:xfrm>
            <a:off x="8694213" y="1973566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49E50E-0F96-947B-3FFF-A4F29E96E902}"/>
              </a:ext>
            </a:extLst>
          </p:cNvPr>
          <p:cNvSpPr txBox="1"/>
          <p:nvPr/>
        </p:nvSpPr>
        <p:spPr>
          <a:xfrm>
            <a:off x="7934625" y="2927010"/>
            <a:ext cx="86629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E3E3E3"/>
                </a:solidFill>
                <a:latin typeface="Google Sans"/>
              </a:rPr>
              <a:t>User-friendly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E3E3E3"/>
                </a:solidFill>
                <a:effectLst/>
                <a:latin typeface="Google Sans"/>
              </a:rPr>
              <a:t>Enhancing the productivity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i="0" dirty="0">
                <a:solidFill>
                  <a:srgbClr val="E3E3E3"/>
                </a:solidFill>
                <a:effectLst/>
                <a:latin typeface="Google Sans"/>
              </a:rPr>
              <a:t>Moving in a scientific ways.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E3E3E3"/>
                </a:solidFill>
                <a:latin typeface="Google Sans"/>
              </a:rPr>
              <a:t>Accuracy</a:t>
            </a:r>
            <a:endParaRPr lang="en-US" sz="4000" b="1" i="0" dirty="0">
              <a:solidFill>
                <a:srgbClr val="E3E3E3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4000" b="0" i="0" dirty="0">
              <a:solidFill>
                <a:srgbClr val="E3E3E3"/>
              </a:solidFill>
              <a:effectLst/>
              <a:latin typeface="Google Sans"/>
            </a:endParaRP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50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441</Words>
  <Application>Microsoft Office PowerPoint</Application>
  <PresentationFormat>Custom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</vt:lpstr>
      <vt:lpstr>Google Sans</vt:lpstr>
      <vt:lpstr>Söhne</vt:lpstr>
      <vt:lpstr>Tahoma</vt:lpstr>
      <vt:lpstr>Office Theme</vt:lpstr>
      <vt:lpstr>PowerPoint Presentation</vt:lpstr>
      <vt:lpstr>CropDoc</vt:lpstr>
      <vt:lpstr>Introduction</vt:lpstr>
      <vt:lpstr>Current Challenges</vt:lpstr>
      <vt:lpstr>Current Challenges</vt:lpstr>
      <vt:lpstr> Proposed Solution</vt:lpstr>
      <vt:lpstr>PowerPoint Presentation</vt:lpstr>
      <vt:lpstr>USER INTERFACE</vt:lpstr>
      <vt:lpstr>Why this app?</vt:lpstr>
      <vt:lpstr>Future Prospects</vt:lpstr>
      <vt:lpstr>Market Impact</vt:lpstr>
      <vt:lpstr>PROJECT TIMELINE</vt:lpstr>
      <vt:lpstr>Financial Considerations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Bharat sinh Rathod</cp:lastModifiedBy>
  <cp:revision>2</cp:revision>
  <dcterms:created xsi:type="dcterms:W3CDTF">2024-04-22T15:08:04Z</dcterms:created>
  <dcterms:modified xsi:type="dcterms:W3CDTF">2024-04-30T06:59:32Z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2024-04-22T00:00:00Z</vt:filetime>
  </property>
  <property fmtid="{D5CDD505-2E9C-101B-9397-08002B2CF9AE}" pid="5" name="Producer">
    <vt:lpwstr>GPL Ghostscript 10.02.0</vt:lpwstr>
  </property>
</Properties>
</file>